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58" r:id="rId3"/>
    <p:sldId id="276"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7D58C8-447E-48A0-BD57-F1517E3967E4}" type="datetimeFigureOut">
              <a:rPr lang="en-IN" smtClean="0"/>
              <a:pPr/>
              <a:t>25-07-2019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2FCEA9-83E1-4A98-92CC-0C70C73DEC77}" type="slidenum">
              <a:rPr lang="en-IN" smtClean="0"/>
              <a:pPr/>
              <a:t>‹#›</a:t>
            </a:fld>
            <a:endParaRPr lang="en-IN"/>
          </a:p>
        </p:txBody>
      </p:sp>
    </p:spTree>
    <p:extLst>
      <p:ext uri="{BB962C8B-B14F-4D97-AF65-F5344CB8AC3E}">
        <p14:creationId xmlns:p14="http://schemas.microsoft.com/office/powerpoint/2010/main" val="1827229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B9F3E9-FC76-4D95-9DF0-6CFB66A5E647}" type="datetime1">
              <a:rPr lang="en-US" smtClean="0">
                <a:solidFill>
                  <a:prstClr val="black">
                    <a:tint val="75000"/>
                  </a:prstClr>
                </a:solidFill>
              </a:rPr>
              <a:pPr/>
              <a:t>7/25/2019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6289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F0687B-A8CF-462C-B070-A9C81B9D0739}" type="datetime1">
              <a:rPr lang="en-US" smtClean="0">
                <a:solidFill>
                  <a:prstClr val="black">
                    <a:tint val="75000"/>
                  </a:prstClr>
                </a:solidFill>
              </a:rPr>
              <a:pPr/>
              <a:t>7/25/2019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8015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ADBB9C-A0BA-484F-81F7-3DF04176CA1D}" type="datetime1">
              <a:rPr lang="en-US" smtClean="0">
                <a:solidFill>
                  <a:prstClr val="black">
                    <a:tint val="75000"/>
                  </a:prstClr>
                </a:solidFill>
              </a:rPr>
              <a:pPr/>
              <a:t>7/25/2019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2537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51575"/>
            <a:ext cx="2133600" cy="476250"/>
          </a:xfrm>
        </p:spPr>
        <p:txBody>
          <a:bodyPr/>
          <a:lstStyle>
            <a:lvl1pPr>
              <a:defRPr/>
            </a:lvl1pPr>
          </a:lstStyle>
          <a:p>
            <a:fld id="{5FC9CE30-4E77-469E-82BF-17FA392AD631}" type="datetime1">
              <a:rPr lang="en-US" smtClean="0">
                <a:solidFill>
                  <a:prstClr val="black">
                    <a:tint val="75000"/>
                  </a:prstClr>
                </a:solidFill>
              </a:rPr>
              <a:pPr/>
              <a:t>7/25/2019</a:t>
            </a:fld>
            <a:endParaRPr lang="en-US">
              <a:solidFill>
                <a:prstClr val="black">
                  <a:tint val="75000"/>
                </a:prstClr>
              </a:solidFill>
            </a:endParaRPr>
          </a:p>
        </p:txBody>
      </p:sp>
      <p:sp>
        <p:nvSpPr>
          <p:cNvPr id="6" name="Slide Number Placeholder 5"/>
          <p:cNvSpPr>
            <a:spLocks noGrp="1"/>
          </p:cNvSpPr>
          <p:nvPr>
            <p:ph type="sldNum" sz="quarter" idx="11"/>
          </p:nvPr>
        </p:nvSpPr>
        <p:spPr>
          <a:xfrm>
            <a:off x="6553200" y="6248400"/>
            <a:ext cx="2133600" cy="476250"/>
          </a:xfrm>
        </p:spPr>
        <p:txBody>
          <a:bodyPr/>
          <a:lstStyle>
            <a:lvl1pPr>
              <a:defRPr/>
            </a:lvl1pPr>
          </a:lstStyle>
          <a:p>
            <a:fld id="{430476BF-DD56-4C71-AF05-46AC81113DE2}" type="slidenum">
              <a:rPr lang="en-US">
                <a:solidFill>
                  <a:prstClr val="black">
                    <a:tint val="75000"/>
                  </a:prstClr>
                </a:solidFill>
              </a:rPr>
              <a:pPr/>
              <a:t>‹#›</a:t>
            </a:fld>
            <a:endParaRPr lang="en-US">
              <a:solidFill>
                <a:prstClr val="black">
                  <a:tint val="75000"/>
                </a:prstClr>
              </a:solidFill>
            </a:endParaRPr>
          </a:p>
        </p:txBody>
      </p:sp>
      <p:sp>
        <p:nvSpPr>
          <p:cNvPr id="7" name="Footer Placeholder 6"/>
          <p:cNvSpPr>
            <a:spLocks noGrp="1"/>
          </p:cNvSpPr>
          <p:nvPr>
            <p:ph type="ftr" sz="quarter" idx="12"/>
          </p:nvPr>
        </p:nvSpPr>
        <p:spPr>
          <a:xfrm>
            <a:off x="3124200" y="6248400"/>
            <a:ext cx="2895600" cy="476250"/>
          </a:xfrm>
        </p:spPr>
        <p:txBody>
          <a:bodyPr/>
          <a:lstStyle>
            <a:lvl1pPr>
              <a:defRPr/>
            </a:lvl1p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Tree>
    <p:extLst>
      <p:ext uri="{BB962C8B-B14F-4D97-AF65-F5344CB8AC3E}">
        <p14:creationId xmlns:p14="http://schemas.microsoft.com/office/powerpoint/2010/main" val="4541143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51575"/>
            <a:ext cx="2133600" cy="476250"/>
          </a:xfrm>
        </p:spPr>
        <p:txBody>
          <a:bodyPr/>
          <a:lstStyle>
            <a:lvl1pPr>
              <a:defRPr/>
            </a:lvl1pPr>
          </a:lstStyle>
          <a:p>
            <a:fld id="{DB77A199-094D-4EB4-B557-BC06D1CD936B}" type="datetime1">
              <a:rPr lang="en-US" smtClean="0">
                <a:solidFill>
                  <a:prstClr val="black">
                    <a:tint val="75000"/>
                  </a:prstClr>
                </a:solidFill>
              </a:rPr>
              <a:pPr/>
              <a:t>7/25/2019</a:t>
            </a:fld>
            <a:endParaRPr lang="en-US">
              <a:solidFill>
                <a:prstClr val="black">
                  <a:tint val="75000"/>
                </a:prstClr>
              </a:solidFill>
            </a:endParaRPr>
          </a:p>
        </p:txBody>
      </p:sp>
      <p:sp>
        <p:nvSpPr>
          <p:cNvPr id="4" name="Slide Number Placeholder 3"/>
          <p:cNvSpPr>
            <a:spLocks noGrp="1"/>
          </p:cNvSpPr>
          <p:nvPr>
            <p:ph type="sldNum" sz="quarter" idx="11"/>
          </p:nvPr>
        </p:nvSpPr>
        <p:spPr>
          <a:xfrm>
            <a:off x="6553200" y="6248400"/>
            <a:ext cx="2133600" cy="476250"/>
          </a:xfrm>
        </p:spPr>
        <p:txBody>
          <a:bodyPr/>
          <a:lstStyle>
            <a:lvl1pPr>
              <a:defRPr/>
            </a:lvl1pPr>
          </a:lstStyle>
          <a:p>
            <a:fld id="{B0F73CC4-9983-469E-952B-549AC1BBD79C}" type="slidenum">
              <a:rPr lang="en-US">
                <a:solidFill>
                  <a:prstClr val="black">
                    <a:tint val="75000"/>
                  </a:prstClr>
                </a:solidFill>
              </a:rPr>
              <a:pPr/>
              <a:t>‹#›</a:t>
            </a:fld>
            <a:endParaRPr lang="en-US">
              <a:solidFill>
                <a:prstClr val="black">
                  <a:tint val="75000"/>
                </a:prstClr>
              </a:solidFill>
            </a:endParaRPr>
          </a:p>
        </p:txBody>
      </p:sp>
      <p:sp>
        <p:nvSpPr>
          <p:cNvPr id="5" name="Footer Placeholder 4"/>
          <p:cNvSpPr>
            <a:spLocks noGrp="1"/>
          </p:cNvSpPr>
          <p:nvPr>
            <p:ph type="ftr" sz="quarter" idx="12"/>
          </p:nvPr>
        </p:nvSpPr>
        <p:spPr>
          <a:xfrm>
            <a:off x="3124200" y="6248400"/>
            <a:ext cx="2895600" cy="476250"/>
          </a:xfrm>
        </p:spPr>
        <p:txBody>
          <a:bodyPr/>
          <a:lstStyle>
            <a:lvl1pPr>
              <a:defRPr/>
            </a:lvl1p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Tree>
    <p:extLst>
      <p:ext uri="{BB962C8B-B14F-4D97-AF65-F5344CB8AC3E}">
        <p14:creationId xmlns:p14="http://schemas.microsoft.com/office/powerpoint/2010/main" val="1535777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7FF1F-2F87-4096-8229-6C0764C550E4}" type="datetime1">
              <a:rPr lang="en-US" smtClean="0">
                <a:solidFill>
                  <a:prstClr val="black">
                    <a:tint val="75000"/>
                  </a:prstClr>
                </a:solidFill>
              </a:rPr>
              <a:pPr/>
              <a:t>7/25/2019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5047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7BA924-A042-4138-9D47-2E6294AE581C}" type="datetime1">
              <a:rPr lang="en-US" smtClean="0">
                <a:solidFill>
                  <a:prstClr val="black">
                    <a:tint val="75000"/>
                  </a:prstClr>
                </a:solidFill>
              </a:rPr>
              <a:pPr/>
              <a:t>7/25/2019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582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C7BCEF-090A-490B-AD1A-9BF9A452F7EE}" type="datetime1">
              <a:rPr lang="en-US" smtClean="0">
                <a:solidFill>
                  <a:prstClr val="black">
                    <a:tint val="75000"/>
                  </a:prstClr>
                </a:solidFill>
              </a:rPr>
              <a:pPr/>
              <a:t>7/25/2019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8055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93534A-2117-4454-A2E0-2D113C48B8F1}" type="datetime1">
              <a:rPr lang="en-US" smtClean="0">
                <a:solidFill>
                  <a:prstClr val="black">
                    <a:tint val="75000"/>
                  </a:prstClr>
                </a:solidFill>
              </a:rPr>
              <a:pPr/>
              <a:t>7/25/2019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1174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3794BA-D693-4F27-B2E8-34E92D39F581}" type="datetime1">
              <a:rPr lang="en-US" smtClean="0">
                <a:solidFill>
                  <a:prstClr val="black">
                    <a:tint val="75000"/>
                  </a:prstClr>
                </a:solidFill>
              </a:rPr>
              <a:pPr/>
              <a:t>7/25/2019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99003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92BE11-3726-49CB-BB89-DBE60AE1C96C}" type="datetime1">
              <a:rPr lang="en-US" smtClean="0">
                <a:solidFill>
                  <a:prstClr val="black">
                    <a:tint val="75000"/>
                  </a:prstClr>
                </a:solidFill>
              </a:rPr>
              <a:pPr/>
              <a:t>7/25/2019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681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D79540-BED1-4739-9A11-26C43BBEC191}" type="datetime1">
              <a:rPr lang="en-US" smtClean="0">
                <a:solidFill>
                  <a:prstClr val="black">
                    <a:tint val="75000"/>
                  </a:prstClr>
                </a:solidFill>
              </a:rPr>
              <a:pPr/>
              <a:t>7/25/2019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211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C5C42C-176B-451E-9984-C0622EAE9E6B}" type="datetime1">
              <a:rPr lang="en-US" smtClean="0">
                <a:solidFill>
                  <a:prstClr val="black">
                    <a:tint val="75000"/>
                  </a:prstClr>
                </a:solidFill>
              </a:rPr>
              <a:pPr/>
              <a:t>7/25/2019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8998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alphaModFix amt="4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3AC117-2A6A-4630-9EE1-7439BE9BC1E7}" type="datetime1">
              <a:rPr lang="en-US" smtClean="0">
                <a:solidFill>
                  <a:prstClr val="black">
                    <a:tint val="75000"/>
                  </a:prstClr>
                </a:solidFill>
              </a:rPr>
              <a:pPr/>
              <a:t>7/25/2019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solidFill>
                  <a:prstClr val="black">
                    <a:tint val="75000"/>
                  </a:prstClr>
                </a:solidFill>
              </a:rPr>
              <a:t>SARADA KRISHNA HOMOEOPATHIC MEDICAL COLLEGE, DEPT OF REPERTORY</a:t>
            </a: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1106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002060"/>
                </a:solidFill>
                <a:latin typeface="Algerian" pitchFamily="82" charset="0"/>
              </a:rPr>
              <a:t>CLINICAL REPERTORIES</a:t>
            </a:r>
            <a:endParaRPr lang="en-US" b="1" i="1" u="sng" dirty="0">
              <a:solidFill>
                <a:srgbClr val="002060"/>
              </a:solidFill>
              <a:latin typeface="Algerian" pitchFamily="82" charset="0"/>
            </a:endParaRPr>
          </a:p>
        </p:txBody>
      </p:sp>
      <p:sp>
        <p:nvSpPr>
          <p:cNvPr id="3" name="Subtitle 2"/>
          <p:cNvSpPr>
            <a:spLocks noGrp="1"/>
          </p:cNvSpPr>
          <p:nvPr>
            <p:ph type="subTitle" idx="1"/>
          </p:nvPr>
        </p:nvSpPr>
        <p:spPr/>
        <p:txBody>
          <a:bodyPr>
            <a:normAutofit fontScale="70000" lnSpcReduction="20000"/>
          </a:bodyPr>
          <a:lstStyle/>
          <a:p>
            <a:endParaRPr lang="en-US" b="1" dirty="0">
              <a:solidFill>
                <a:srgbClr val="FF0000"/>
              </a:solidFill>
            </a:endParaRPr>
          </a:p>
          <a:p>
            <a:r>
              <a:rPr lang="en-US" b="1" dirty="0">
                <a:solidFill>
                  <a:srgbClr val="FF0000"/>
                </a:solidFill>
              </a:rPr>
              <a:t>DR. SUMAN SANKAR. A.S, M.D.(</a:t>
            </a:r>
            <a:r>
              <a:rPr lang="en-US" b="1" dirty="0" err="1">
                <a:solidFill>
                  <a:srgbClr val="FF0000"/>
                </a:solidFill>
              </a:rPr>
              <a:t>Hom</a:t>
            </a:r>
            <a:r>
              <a:rPr lang="en-US" b="1" dirty="0">
                <a:solidFill>
                  <a:srgbClr val="FF0000"/>
                </a:solidFill>
              </a:rPr>
              <a:t>)</a:t>
            </a:r>
          </a:p>
          <a:p>
            <a:r>
              <a:rPr lang="en-US" dirty="0">
                <a:solidFill>
                  <a:srgbClr val="FF0000"/>
                </a:solidFill>
              </a:rPr>
              <a:t>Professor, Department of Repertory</a:t>
            </a:r>
          </a:p>
          <a:p>
            <a:r>
              <a:rPr lang="en-US" dirty="0" err="1">
                <a:solidFill>
                  <a:srgbClr val="FF0000"/>
                </a:solidFill>
              </a:rPr>
              <a:t>Sarada</a:t>
            </a:r>
            <a:r>
              <a:rPr lang="en-US" dirty="0">
                <a:solidFill>
                  <a:srgbClr val="FF0000"/>
                </a:solidFill>
              </a:rPr>
              <a:t> Krishna Homoeopathic Medical College </a:t>
            </a:r>
          </a:p>
          <a:p>
            <a:r>
              <a:rPr lang="en-US" dirty="0" err="1">
                <a:solidFill>
                  <a:srgbClr val="FF0000"/>
                </a:solidFill>
              </a:rPr>
              <a:t>Kulasekharam</a:t>
            </a:r>
            <a:endParaRPr lang="en-US" dirty="0">
              <a:solidFill>
                <a:srgbClr val="FF0000"/>
              </a:solidFill>
            </a:endParaRPr>
          </a:p>
          <a:p>
            <a:endParaRPr lang="en-US"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3754552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457200" y="1196752"/>
            <a:ext cx="8229600" cy="4929411"/>
          </a:xfrm>
        </p:spPr>
        <p:txBody>
          <a:bodyPr>
            <a:normAutofit/>
          </a:bodyPr>
          <a:lstStyle/>
          <a:p>
            <a:pPr algn="just" eaLnBrk="1" hangingPunct="1"/>
            <a:r>
              <a:rPr lang="en-US" sz="2800" dirty="0" smtClean="0">
                <a:latin typeface="Times New Roman" pitchFamily="18" charset="0"/>
                <a:cs typeface="Times New Roman" pitchFamily="18" charset="0"/>
              </a:rPr>
              <a:t>As early as in 1869 Bell’s diarrhea and in 1873 </a:t>
            </a:r>
            <a:r>
              <a:rPr lang="en-US" sz="2800" dirty="0" err="1" smtClean="0">
                <a:latin typeface="Times New Roman" pitchFamily="18" charset="0"/>
                <a:cs typeface="Times New Roman" pitchFamily="18" charset="0"/>
              </a:rPr>
              <a:t>Berridge’s</a:t>
            </a:r>
            <a:r>
              <a:rPr lang="en-US" sz="2800" dirty="0" smtClean="0">
                <a:latin typeface="Times New Roman" pitchFamily="18" charset="0"/>
                <a:cs typeface="Times New Roman" pitchFamily="18" charset="0"/>
              </a:rPr>
              <a:t> Eye, two very useful clinical </a:t>
            </a:r>
            <a:r>
              <a:rPr lang="en-US" sz="2800" u="sng" dirty="0" smtClean="0">
                <a:latin typeface="Times New Roman" pitchFamily="18" charset="0"/>
                <a:cs typeface="Times New Roman" pitchFamily="18" charset="0"/>
              </a:rPr>
              <a:t>regional repertories</a:t>
            </a:r>
            <a:r>
              <a:rPr lang="en-US" sz="2800" dirty="0" smtClean="0">
                <a:latin typeface="Times New Roman" pitchFamily="18" charset="0"/>
                <a:cs typeface="Times New Roman" pitchFamily="18" charset="0"/>
              </a:rPr>
              <a:t> were published. </a:t>
            </a:r>
            <a:endParaRPr lang="en-US" sz="2800" dirty="0" smtClean="0">
              <a:latin typeface="Times New Roman" pitchFamily="18" charset="0"/>
              <a:cs typeface="Times New Roman" pitchFamily="18" charset="0"/>
            </a:endParaRPr>
          </a:p>
          <a:p>
            <a:pPr marL="0" indent="0" algn="just" eaLnBrk="1" hangingPunct="1">
              <a:buNone/>
            </a:pPr>
            <a:endParaRPr lang="en-US" sz="2800" dirty="0" smtClean="0">
              <a:latin typeface="Times New Roman" pitchFamily="18" charset="0"/>
              <a:cs typeface="Times New Roman" pitchFamily="18" charset="0"/>
            </a:endParaRPr>
          </a:p>
          <a:p>
            <a:pPr algn="just" eaLnBrk="1" hangingPunct="1"/>
            <a:r>
              <a:rPr lang="en-US" sz="2800" dirty="0" smtClean="0">
                <a:latin typeface="Times New Roman" pitchFamily="18" charset="0"/>
                <a:cs typeface="Times New Roman" pitchFamily="18" charset="0"/>
              </a:rPr>
              <a:t> Though the concept of such practice was conceived by Burnett he could not compile separate repertory for that purpose and hence the credit for authoring the first useful Clinical Repertory goes to J.H. Clarke.</a:t>
            </a:r>
          </a:p>
        </p:txBody>
      </p:sp>
    </p:spTree>
    <p:extLst>
      <p:ext uri="{BB962C8B-B14F-4D97-AF65-F5344CB8AC3E}">
        <p14:creationId xmlns:p14="http://schemas.microsoft.com/office/powerpoint/2010/main" val="29721365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p:txBody>
          <a:bodyPr>
            <a:normAutofit/>
          </a:bodyPr>
          <a:lstStyle/>
          <a:p>
            <a:pPr algn="just" eaLnBrk="1" hangingPunct="1"/>
            <a:r>
              <a:rPr lang="en-US" sz="2800" dirty="0" smtClean="0">
                <a:latin typeface="Times New Roman" pitchFamily="18" charset="0"/>
                <a:cs typeface="Times New Roman" pitchFamily="18" charset="0"/>
              </a:rPr>
              <a:t>Though many Clinical Repertoires are available these days, tow of them are well known as General Clinical Repertory.  They are – A </a:t>
            </a:r>
            <a:r>
              <a:rPr lang="en-US" sz="2800" i="1" dirty="0" smtClean="0">
                <a:latin typeface="Times New Roman" pitchFamily="18" charset="0"/>
                <a:cs typeface="Times New Roman" pitchFamily="18" charset="0"/>
              </a:rPr>
              <a:t>Clinical Repertory</a:t>
            </a:r>
            <a:r>
              <a:rPr lang="en-US" sz="2800" dirty="0" smtClean="0">
                <a:latin typeface="Times New Roman" pitchFamily="18" charset="0"/>
                <a:cs typeface="Times New Roman" pitchFamily="18" charset="0"/>
              </a:rPr>
              <a:t> by J.H. Clarke and </a:t>
            </a:r>
            <a:r>
              <a:rPr lang="en-US" sz="2800" i="1" dirty="0" smtClean="0">
                <a:latin typeface="Times New Roman" pitchFamily="18" charset="0"/>
                <a:cs typeface="Times New Roman" pitchFamily="18" charset="0"/>
              </a:rPr>
              <a:t>Materia Medica with Repertory</a:t>
            </a:r>
            <a:r>
              <a:rPr lang="en-US" sz="2800" dirty="0" smtClean="0">
                <a:latin typeface="Times New Roman" pitchFamily="18" charset="0"/>
                <a:cs typeface="Times New Roman" pitchFamily="18" charset="0"/>
              </a:rPr>
              <a:t> by O.E. </a:t>
            </a:r>
            <a:r>
              <a:rPr lang="en-US" sz="2800" dirty="0" err="1" smtClean="0">
                <a:latin typeface="Times New Roman" pitchFamily="18" charset="0"/>
                <a:cs typeface="Times New Roman" pitchFamily="18" charset="0"/>
              </a:rPr>
              <a:t>Boericke</a:t>
            </a:r>
            <a:r>
              <a:rPr lang="en-US"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marL="0" indent="0" algn="just" eaLnBrk="1" hangingPunct="1">
              <a:buNone/>
            </a:pPr>
            <a:endParaRPr lang="en-US" sz="2800" dirty="0" smtClean="0">
              <a:latin typeface="Times New Roman" pitchFamily="18" charset="0"/>
              <a:cs typeface="Times New Roman" pitchFamily="18" charset="0"/>
            </a:endParaRPr>
          </a:p>
          <a:p>
            <a:pPr algn="just" eaLnBrk="1" hangingPunct="1"/>
            <a:r>
              <a:rPr lang="en-US" sz="2800" dirty="0" smtClean="0">
                <a:latin typeface="Times New Roman" pitchFamily="18" charset="0"/>
                <a:cs typeface="Times New Roman" pitchFamily="18" charset="0"/>
              </a:rPr>
              <a:t>There are many useful Regional Clinical Repertories which help the practitioners to find a similar remedy.</a:t>
            </a:r>
          </a:p>
        </p:txBody>
      </p:sp>
    </p:spTree>
    <p:extLst>
      <p:ext uri="{BB962C8B-B14F-4D97-AF65-F5344CB8AC3E}">
        <p14:creationId xmlns:p14="http://schemas.microsoft.com/office/powerpoint/2010/main" val="28120908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b="1" i="1" u="sng" dirty="0" smtClean="0">
                <a:solidFill>
                  <a:schemeClr val="accent2">
                    <a:lumMod val="75000"/>
                  </a:schemeClr>
                </a:solidFill>
              </a:rPr>
              <a:t>scope and limitation</a:t>
            </a:r>
            <a:endParaRPr lang="en-US" b="1" i="1" u="sng" dirty="0" smtClean="0">
              <a:solidFill>
                <a:schemeClr val="accent2">
                  <a:lumMod val="75000"/>
                </a:schemeClr>
              </a:solidFill>
            </a:endParaRPr>
          </a:p>
        </p:txBody>
      </p:sp>
      <p:sp>
        <p:nvSpPr>
          <p:cNvPr id="12291" name="Rectangle 3"/>
          <p:cNvSpPr>
            <a:spLocks noGrp="1" noChangeArrowheads="1"/>
          </p:cNvSpPr>
          <p:nvPr>
            <p:ph type="body" idx="1"/>
          </p:nvPr>
        </p:nvSpPr>
        <p:spPr>
          <a:xfrm>
            <a:off x="533400" y="2133600"/>
            <a:ext cx="8229600" cy="2849563"/>
          </a:xfrm>
        </p:spPr>
        <p:txBody>
          <a:bodyPr>
            <a:normAutofit/>
          </a:bodyPr>
          <a:lstStyle/>
          <a:p>
            <a:pPr algn="just" eaLnBrk="1" hangingPunct="1">
              <a:buFont typeface="Wingdings" pitchFamily="2" charset="2"/>
              <a:buNone/>
            </a:pPr>
            <a:r>
              <a:rPr lang="en-US" sz="2800" dirty="0" smtClean="0">
                <a:latin typeface="Times New Roman" pitchFamily="18" charset="0"/>
                <a:cs typeface="Times New Roman" pitchFamily="18" charset="0"/>
              </a:rPr>
              <a:t>    Though </a:t>
            </a:r>
            <a:r>
              <a:rPr lang="en-US" sz="2800" dirty="0" smtClean="0">
                <a:latin typeface="Times New Roman" pitchFamily="18" charset="0"/>
                <a:cs typeface="Times New Roman" pitchFamily="18" charset="0"/>
              </a:rPr>
              <a:t>clinical repertories have not been put to their fullest utility, these can be very useful too if the scope and limitations are properly understood and implemented in practice.</a:t>
            </a:r>
          </a:p>
        </p:txBody>
      </p:sp>
    </p:spTree>
    <p:extLst>
      <p:ext uri="{BB962C8B-B14F-4D97-AF65-F5344CB8AC3E}">
        <p14:creationId xmlns:p14="http://schemas.microsoft.com/office/powerpoint/2010/main" val="10055377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304800"/>
            <a:ext cx="8229600" cy="1143000"/>
          </a:xfrm>
        </p:spPr>
        <p:txBody>
          <a:bodyPr/>
          <a:lstStyle/>
          <a:p>
            <a:pPr eaLnBrk="1" hangingPunct="1"/>
            <a:r>
              <a:rPr lang="en-US" b="1" i="1" u="sng" dirty="0" smtClean="0">
                <a:solidFill>
                  <a:schemeClr val="accent2">
                    <a:lumMod val="75000"/>
                  </a:schemeClr>
                </a:solidFill>
              </a:rPr>
              <a:t>scope</a:t>
            </a:r>
            <a:endParaRPr lang="en-US" b="1" i="1" u="sng" dirty="0" smtClean="0">
              <a:solidFill>
                <a:schemeClr val="accent2">
                  <a:lumMod val="75000"/>
                </a:schemeClr>
              </a:solidFill>
            </a:endParaRPr>
          </a:p>
        </p:txBody>
      </p:sp>
      <p:sp>
        <p:nvSpPr>
          <p:cNvPr id="13315" name="Rectangle 3"/>
          <p:cNvSpPr>
            <a:spLocks noGrp="1" noChangeArrowheads="1"/>
          </p:cNvSpPr>
          <p:nvPr>
            <p:ph type="body" idx="1"/>
          </p:nvPr>
        </p:nvSpPr>
        <p:spPr>
          <a:xfrm>
            <a:off x="0" y="1484784"/>
            <a:ext cx="9144000" cy="4260379"/>
          </a:xfrm>
        </p:spPr>
        <p:txBody>
          <a:bodyPr>
            <a:normAutofit/>
          </a:bodyPr>
          <a:lstStyle/>
          <a:p>
            <a:pPr algn="just" eaLnBrk="1" hangingPunct="1"/>
            <a:r>
              <a:rPr lang="en-US" sz="2800" dirty="0" smtClean="0">
                <a:latin typeface="Times New Roman" pitchFamily="18" charset="0"/>
                <a:cs typeface="Times New Roman" pitchFamily="18" charset="0"/>
              </a:rPr>
              <a:t>Clinical repertories can be used in the study of homoeopathic therapeutics as well as </a:t>
            </a:r>
            <a:r>
              <a:rPr lang="en-US" sz="2800" dirty="0" err="1" smtClean="0">
                <a:latin typeface="Times New Roman" pitchFamily="18" charset="0"/>
                <a:cs typeface="Times New Roman" pitchFamily="18" charset="0"/>
              </a:rPr>
              <a:t>materia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medica</a:t>
            </a:r>
            <a:r>
              <a:rPr lang="en-US" sz="2800" dirty="0" smtClean="0">
                <a:latin typeface="Times New Roman" pitchFamily="18" charset="0"/>
                <a:cs typeface="Times New Roman" pitchFamily="18" charset="0"/>
              </a:rPr>
              <a:t>.</a:t>
            </a:r>
          </a:p>
          <a:p>
            <a:pPr marL="0" indent="0" algn="just" eaLnBrk="1" hangingPunct="1">
              <a:buNone/>
            </a:pPr>
            <a:endParaRPr lang="en-US" sz="2800" dirty="0" smtClean="0">
              <a:latin typeface="Times New Roman" pitchFamily="18" charset="0"/>
              <a:cs typeface="Times New Roman" pitchFamily="18" charset="0"/>
            </a:endParaRPr>
          </a:p>
          <a:p>
            <a:pPr algn="just" eaLnBrk="1" hangingPunct="1"/>
            <a:r>
              <a:rPr lang="en-US" sz="2800" dirty="0" smtClean="0">
                <a:latin typeface="Times New Roman" pitchFamily="18" charset="0"/>
                <a:cs typeface="Times New Roman" pitchFamily="18" charset="0"/>
              </a:rPr>
              <a:t>They help to </a:t>
            </a:r>
            <a:r>
              <a:rPr lang="en-US" sz="2800" dirty="0" err="1" smtClean="0">
                <a:latin typeface="Times New Roman" pitchFamily="18" charset="0"/>
                <a:cs typeface="Times New Roman" pitchFamily="18" charset="0"/>
              </a:rPr>
              <a:t>repertorize</a:t>
            </a:r>
            <a:r>
              <a:rPr lang="en-US" sz="2800" dirty="0" smtClean="0">
                <a:latin typeface="Times New Roman" pitchFamily="18" charset="0"/>
                <a:cs typeface="Times New Roman" pitchFamily="18" charset="0"/>
              </a:rPr>
              <a:t> the following types of cases:</a:t>
            </a:r>
          </a:p>
          <a:p>
            <a:pPr lvl="1" algn="just" eaLnBrk="1" hangingPunct="1"/>
            <a:r>
              <a:rPr lang="en-US" dirty="0" smtClean="0">
                <a:latin typeface="Times New Roman" pitchFamily="18" charset="0"/>
                <a:cs typeface="Times New Roman" pitchFamily="18" charset="0"/>
              </a:rPr>
              <a:t>Cases lacking in mental generals and physical generals but rich in common symptoms.</a:t>
            </a:r>
          </a:p>
          <a:p>
            <a:pPr lvl="1" algn="just" eaLnBrk="1" hangingPunct="1"/>
            <a:r>
              <a:rPr lang="en-US" dirty="0" smtClean="0">
                <a:latin typeface="Times New Roman" pitchFamily="18" charset="0"/>
                <a:cs typeface="Times New Roman" pitchFamily="18" charset="0"/>
              </a:rPr>
              <a:t>Cases with clinical diagnosis.</a:t>
            </a:r>
          </a:p>
          <a:p>
            <a:pPr lvl="1" algn="just" eaLnBrk="1" hangingPunct="1"/>
            <a:r>
              <a:rPr lang="en-US" dirty="0" smtClean="0">
                <a:latin typeface="Times New Roman" pitchFamily="18" charset="0"/>
                <a:cs typeface="Times New Roman" pitchFamily="18" charset="0"/>
              </a:rPr>
              <a:t>Short cases with a few symptoms.</a:t>
            </a:r>
          </a:p>
        </p:txBody>
      </p:sp>
    </p:spTree>
    <p:extLst>
      <p:ext uri="{BB962C8B-B14F-4D97-AF65-F5344CB8AC3E}">
        <p14:creationId xmlns:p14="http://schemas.microsoft.com/office/powerpoint/2010/main" val="34838249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p:txBody>
          <a:bodyPr>
            <a:normAutofit/>
          </a:bodyPr>
          <a:lstStyle/>
          <a:p>
            <a:pPr marL="609600" indent="-609600" algn="just" eaLnBrk="1" hangingPunct="1"/>
            <a:r>
              <a:rPr lang="en-US" sz="2800" dirty="0" smtClean="0">
                <a:latin typeface="Times New Roman" pitchFamily="18" charset="0"/>
                <a:cs typeface="Times New Roman" pitchFamily="18" charset="0"/>
              </a:rPr>
              <a:t>They are used as quick reference books at the bed-side</a:t>
            </a:r>
            <a:r>
              <a:rPr lang="en-US" sz="2800" dirty="0" smtClean="0">
                <a:latin typeface="Times New Roman" pitchFamily="18" charset="0"/>
                <a:cs typeface="Times New Roman" pitchFamily="18" charset="0"/>
              </a:rPr>
              <a:t>.</a:t>
            </a:r>
          </a:p>
          <a:p>
            <a:pPr marL="0" indent="0" algn="just" eaLnBrk="1" hangingPunct="1">
              <a:buNone/>
            </a:pPr>
            <a:endParaRPr lang="en-US" sz="2800" dirty="0" smtClean="0">
              <a:latin typeface="Times New Roman" pitchFamily="18" charset="0"/>
              <a:cs typeface="Times New Roman" pitchFamily="18" charset="0"/>
            </a:endParaRPr>
          </a:p>
          <a:p>
            <a:pPr marL="609600" indent="-609600" algn="just" eaLnBrk="1" hangingPunct="1"/>
            <a:r>
              <a:rPr lang="en-US" sz="2800" dirty="0" smtClean="0">
                <a:latin typeface="Times New Roman" pitchFamily="18" charset="0"/>
                <a:cs typeface="Times New Roman" pitchFamily="18" charset="0"/>
              </a:rPr>
              <a:t>Clinical repertories contain some rubrics, which are not found in other general repertories; therefore they can become a good companion in the study of such rubrics.</a:t>
            </a:r>
          </a:p>
        </p:txBody>
      </p:sp>
    </p:spTree>
    <p:extLst>
      <p:ext uri="{BB962C8B-B14F-4D97-AF65-F5344CB8AC3E}">
        <p14:creationId xmlns:p14="http://schemas.microsoft.com/office/powerpoint/2010/main" val="20647041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609600" y="1196753"/>
            <a:ext cx="7924800" cy="4670648"/>
          </a:xfrm>
        </p:spPr>
        <p:txBody>
          <a:bodyPr>
            <a:normAutofit/>
          </a:bodyPr>
          <a:lstStyle/>
          <a:p>
            <a:pPr algn="just" eaLnBrk="1" hangingPunct="1"/>
            <a:r>
              <a:rPr lang="en-US" sz="2800" dirty="0" smtClean="0">
                <a:latin typeface="Times New Roman" pitchFamily="18" charset="0"/>
                <a:cs typeface="Times New Roman" pitchFamily="18" charset="0"/>
              </a:rPr>
              <a:t>Clinical repertories help us to find the most appropriate palliative medicine in incurable cases</a:t>
            </a:r>
            <a:r>
              <a:rPr lang="en-US" sz="2800" dirty="0" smtClean="0">
                <a:latin typeface="Times New Roman" pitchFamily="18" charset="0"/>
                <a:cs typeface="Times New Roman" pitchFamily="18" charset="0"/>
              </a:rPr>
              <a:t>.</a:t>
            </a:r>
          </a:p>
          <a:p>
            <a:pPr marL="0" indent="0" algn="just" eaLnBrk="1" hangingPunct="1">
              <a:buNone/>
            </a:pPr>
            <a:endParaRPr lang="en-US" sz="2800" dirty="0" smtClean="0">
              <a:latin typeface="Times New Roman" pitchFamily="18" charset="0"/>
              <a:cs typeface="Times New Roman" pitchFamily="18" charset="0"/>
            </a:endParaRPr>
          </a:p>
          <a:p>
            <a:pPr algn="just" eaLnBrk="1" hangingPunct="1"/>
            <a:r>
              <a:rPr lang="en-US" sz="2800" dirty="0" smtClean="0">
                <a:latin typeface="Times New Roman" pitchFamily="18" charset="0"/>
                <a:cs typeface="Times New Roman" pitchFamily="18" charset="0"/>
              </a:rPr>
              <a:t>Regional repertories help in finding out the simillimum in a specific clinical condition.</a:t>
            </a:r>
          </a:p>
          <a:p>
            <a:pPr algn="just" eaLnBrk="1" hangingPunct="1"/>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0250593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b="1" i="1" u="sng" dirty="0" smtClean="0">
                <a:solidFill>
                  <a:schemeClr val="accent2">
                    <a:lumMod val="75000"/>
                  </a:schemeClr>
                </a:solidFill>
              </a:rPr>
              <a:t>limitation</a:t>
            </a:r>
            <a:endParaRPr lang="en-US" b="1" i="1" u="sng" dirty="0" smtClean="0">
              <a:solidFill>
                <a:schemeClr val="accent2">
                  <a:lumMod val="75000"/>
                </a:schemeClr>
              </a:solidFill>
            </a:endParaRPr>
          </a:p>
        </p:txBody>
      </p:sp>
      <p:sp>
        <p:nvSpPr>
          <p:cNvPr id="16387" name="Rectangle 3"/>
          <p:cNvSpPr>
            <a:spLocks noGrp="1" noChangeArrowheads="1"/>
          </p:cNvSpPr>
          <p:nvPr>
            <p:ph type="body" idx="1"/>
          </p:nvPr>
        </p:nvSpPr>
        <p:spPr/>
        <p:txBody>
          <a:bodyPr>
            <a:normAutofit/>
          </a:bodyPr>
          <a:lstStyle/>
          <a:p>
            <a:pPr algn="just" eaLnBrk="1" hangingPunct="1"/>
            <a:endParaRPr lang="en-US" sz="2800" dirty="0" smtClean="0">
              <a:latin typeface="Times New Roman" pitchFamily="18" charset="0"/>
              <a:cs typeface="Times New Roman" pitchFamily="18" charset="0"/>
            </a:endParaRPr>
          </a:p>
          <a:p>
            <a:pPr algn="just" eaLnBrk="1" hangingPunct="1"/>
            <a:r>
              <a:rPr lang="en-US" sz="2800" dirty="0" smtClean="0">
                <a:latin typeface="Times New Roman" pitchFamily="18" charset="0"/>
                <a:cs typeface="Times New Roman" pitchFamily="18" charset="0"/>
              </a:rPr>
              <a:t>Clinical repertories are based on </a:t>
            </a:r>
            <a:r>
              <a:rPr lang="en-US" sz="2800" dirty="0" err="1" smtClean="0">
                <a:latin typeface="Times New Roman" pitchFamily="18" charset="0"/>
                <a:cs typeface="Times New Roman" pitchFamily="18" charset="0"/>
              </a:rPr>
              <a:t>nosological</a:t>
            </a:r>
            <a:r>
              <a:rPr lang="en-US" sz="2800" dirty="0" smtClean="0">
                <a:latin typeface="Times New Roman" pitchFamily="18" charset="0"/>
                <a:cs typeface="Times New Roman" pitchFamily="18" charset="0"/>
              </a:rPr>
              <a:t> terms and clinical symptoms, which are the result of clinical observations hence their use is limited to particular type of cases.  They are mainly used for reference work.</a:t>
            </a:r>
          </a:p>
        </p:txBody>
      </p:sp>
    </p:spTree>
    <p:extLst>
      <p:ext uri="{BB962C8B-B14F-4D97-AF65-F5344CB8AC3E}">
        <p14:creationId xmlns:p14="http://schemas.microsoft.com/office/powerpoint/2010/main" val="5173672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6000" dirty="0">
                <a:solidFill>
                  <a:schemeClr val="tx2">
                    <a:lumMod val="75000"/>
                  </a:schemeClr>
                </a:solidFill>
                <a:latin typeface="Arial Black" pitchFamily="34" charset="0"/>
              </a:rPr>
              <a:t> </a:t>
            </a:r>
            <a:endParaRPr lang="en-US" sz="6000" dirty="0" smtClean="0">
              <a:solidFill>
                <a:schemeClr val="tx2">
                  <a:lumMod val="75000"/>
                </a:schemeClr>
              </a:solidFill>
              <a:latin typeface="Arial Black" pitchFamily="34" charset="0"/>
            </a:endParaRPr>
          </a:p>
          <a:p>
            <a:pPr marL="0" indent="0">
              <a:buNone/>
            </a:pPr>
            <a:r>
              <a:rPr lang="en-US" sz="6000" dirty="0" smtClean="0">
                <a:solidFill>
                  <a:schemeClr val="tx2">
                    <a:lumMod val="75000"/>
                  </a:schemeClr>
                </a:solidFill>
                <a:latin typeface="Arial Black" pitchFamily="34" charset="0"/>
              </a:rPr>
              <a:t>     THANK YOU</a:t>
            </a:r>
            <a:endParaRPr lang="en-US" sz="6000" dirty="0">
              <a:solidFill>
                <a:schemeClr val="tx2">
                  <a:lumMod val="75000"/>
                </a:schemeClr>
              </a:solidFill>
              <a:latin typeface="Arial Black" pitchFamily="34" charset="0"/>
            </a:endParaRPr>
          </a:p>
        </p:txBody>
      </p:sp>
    </p:spTree>
    <p:extLst>
      <p:ext uri="{BB962C8B-B14F-4D97-AF65-F5344CB8AC3E}">
        <p14:creationId xmlns:p14="http://schemas.microsoft.com/office/powerpoint/2010/main" val="1071318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xfrm>
            <a:off x="0" y="228600"/>
            <a:ext cx="8839200" cy="6629400"/>
          </a:xfrm>
        </p:spPr>
        <p:txBody>
          <a:bodyPr/>
          <a:lstStyle/>
          <a:p>
            <a:pPr>
              <a:lnSpc>
                <a:spcPct val="80000"/>
              </a:lnSpc>
              <a:buFontTx/>
              <a:buNone/>
            </a:pP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nSpc>
                <a:spcPct val="80000"/>
              </a:lnSpc>
              <a:buFontTx/>
              <a:buNone/>
            </a:pPr>
            <a:endParaRPr lang="en-US" sz="2400" b="1" u="sng" dirty="0">
              <a:latin typeface="Times New Roman" pitchFamily="18" charset="0"/>
              <a:cs typeface="Times New Roman" pitchFamily="18" charset="0"/>
            </a:endParaRPr>
          </a:p>
          <a:p>
            <a:pPr>
              <a:lnSpc>
                <a:spcPct val="80000"/>
              </a:lnSpc>
              <a:buFontTx/>
              <a:buNone/>
            </a:pPr>
            <a:r>
              <a:rPr lang="en-US" sz="2400" b="1" u="sng" dirty="0" smtClean="0">
                <a:latin typeface="Times New Roman" pitchFamily="18" charset="0"/>
                <a:cs typeface="Times New Roman" pitchFamily="18" charset="0"/>
              </a:rPr>
              <a:t>CLINICAL </a:t>
            </a:r>
            <a:r>
              <a:rPr lang="en-US" sz="2400" b="1" u="sng" dirty="0" smtClean="0">
                <a:latin typeface="Times New Roman" pitchFamily="18" charset="0"/>
                <a:cs typeface="Times New Roman" pitchFamily="18" charset="0"/>
              </a:rPr>
              <a:t>REPERTORIES</a:t>
            </a:r>
            <a:r>
              <a:rPr lang="en-US" sz="1800" b="1" u="sng" dirty="0" smtClean="0">
                <a:latin typeface="Times New Roman" pitchFamily="18" charset="0"/>
                <a:cs typeface="Times New Roman" pitchFamily="18" charset="0"/>
              </a:rPr>
              <a:t>     </a:t>
            </a:r>
            <a:endParaRPr lang="en-US" sz="1800" b="1" u="sng" dirty="0" smtClean="0">
              <a:latin typeface="Times New Roman" pitchFamily="18" charset="0"/>
              <a:cs typeface="Times New Roman" pitchFamily="18" charset="0"/>
            </a:endParaRPr>
          </a:p>
          <a:p>
            <a:pPr>
              <a:lnSpc>
                <a:spcPct val="80000"/>
              </a:lnSpc>
              <a:buFontTx/>
              <a:buNone/>
            </a:pPr>
            <a:endParaRPr lang="en-US" sz="1800" b="1" u="sng" dirty="0" smtClean="0">
              <a:latin typeface="Times New Roman" pitchFamily="18" charset="0"/>
              <a:cs typeface="Times New Roman" pitchFamily="18" charset="0"/>
            </a:endParaRPr>
          </a:p>
          <a:p>
            <a:pPr>
              <a:lnSpc>
                <a:spcPct val="80000"/>
              </a:lnSpc>
              <a:buFontTx/>
              <a:buNone/>
            </a:pPr>
            <a:r>
              <a:rPr lang="en-US" sz="18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These repertories have many clinical rubrics under different systems, and medicines are grouped against the name of disease. </a:t>
            </a:r>
            <a:endParaRPr lang="en-US" sz="2400" dirty="0" smtClean="0">
              <a:latin typeface="Times New Roman" pitchFamily="18" charset="0"/>
              <a:cs typeface="Times New Roman" pitchFamily="18" charset="0"/>
            </a:endParaRPr>
          </a:p>
          <a:p>
            <a:pPr>
              <a:lnSpc>
                <a:spcPct val="80000"/>
              </a:lnSpc>
              <a:buFontTx/>
              <a:buNone/>
            </a:pPr>
            <a:endParaRPr lang="en-US" sz="2400" dirty="0">
              <a:latin typeface="Times New Roman" pitchFamily="18" charset="0"/>
              <a:cs typeface="Times New Roman" pitchFamily="18" charset="0"/>
            </a:endParaRPr>
          </a:p>
          <a:p>
            <a:pPr>
              <a:lnSpc>
                <a:spcPct val="80000"/>
              </a:lnSpc>
              <a:buFontTx/>
              <a:buNone/>
            </a:pPr>
            <a:r>
              <a:rPr lang="en-US" sz="2400" dirty="0" smtClean="0">
                <a:latin typeface="Times New Roman" pitchFamily="18" charset="0"/>
                <a:cs typeface="Times New Roman" pitchFamily="18" charset="0"/>
              </a:rPr>
              <a:t>     They </a:t>
            </a:r>
            <a:r>
              <a:rPr lang="en-US" sz="2400" dirty="0" smtClean="0">
                <a:latin typeface="Times New Roman" pitchFamily="18" charset="0"/>
                <a:cs typeface="Times New Roman" pitchFamily="18" charset="0"/>
              </a:rPr>
              <a:t>are sub – divided as follows:</a:t>
            </a:r>
          </a:p>
          <a:p>
            <a:pPr>
              <a:lnSpc>
                <a:spcPct val="80000"/>
              </a:lnSpc>
              <a:buFontTx/>
              <a:buNone/>
            </a:pP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nSpc>
                <a:spcPct val="80000"/>
              </a:lnSpc>
              <a:buFontTx/>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a) Covering the whole:</a:t>
            </a:r>
          </a:p>
          <a:p>
            <a:pPr>
              <a:lnSpc>
                <a:spcPct val="80000"/>
              </a:lnSpc>
              <a:buFontTx/>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E.g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Boericke’s</a:t>
            </a:r>
            <a:r>
              <a:rPr lang="en-US" sz="2400" dirty="0" smtClean="0">
                <a:latin typeface="Times New Roman" pitchFamily="18" charset="0"/>
                <a:cs typeface="Times New Roman" pitchFamily="18" charset="0"/>
              </a:rPr>
              <a:t> MM with Repertory, </a:t>
            </a:r>
          </a:p>
          <a:p>
            <a:pPr>
              <a:lnSpc>
                <a:spcPct val="80000"/>
              </a:lnSpc>
              <a:buFontTx/>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Clarke’s </a:t>
            </a:r>
            <a:r>
              <a:rPr lang="en-US" sz="2400" dirty="0" smtClean="0">
                <a:latin typeface="Times New Roman" pitchFamily="18" charset="0"/>
                <a:cs typeface="Times New Roman" pitchFamily="18" charset="0"/>
              </a:rPr>
              <a:t>Repertory.</a:t>
            </a:r>
          </a:p>
          <a:p>
            <a:pPr>
              <a:lnSpc>
                <a:spcPct val="80000"/>
              </a:lnSpc>
              <a:buFontTx/>
              <a:buNone/>
            </a:pPr>
            <a:r>
              <a:rPr lang="en-US" sz="2400" dirty="0" smtClean="0">
                <a:latin typeface="Times New Roman" pitchFamily="18" charset="0"/>
                <a:cs typeface="Times New Roman" pitchFamily="18" charset="0"/>
              </a:rPr>
              <a:t>	</a:t>
            </a:r>
          </a:p>
        </p:txBody>
      </p:sp>
    </p:spTree>
    <p:extLst>
      <p:ext uri="{BB962C8B-B14F-4D97-AF65-F5344CB8AC3E}">
        <p14:creationId xmlns:p14="http://schemas.microsoft.com/office/powerpoint/2010/main" val="1201855072"/>
      </p:ext>
    </p:extLst>
  </p:cSld>
  <p:clrMapOvr>
    <a:masterClrMapping/>
  </p:clrMapOvr>
  <p:transition advClick="0" advTm="5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29411"/>
          </a:xfrm>
        </p:spPr>
        <p:txBody>
          <a:bodyPr>
            <a:normAutofit lnSpcReduction="10000"/>
          </a:bodyPr>
          <a:lstStyle/>
          <a:p>
            <a:pPr>
              <a:lnSpc>
                <a:spcPct val="80000"/>
              </a:lnSpc>
              <a:buFontTx/>
              <a:buNone/>
            </a:pPr>
            <a:r>
              <a:rPr lang="en-US" sz="2800" dirty="0">
                <a:latin typeface="Times New Roman" pitchFamily="18" charset="0"/>
                <a:cs typeface="Times New Roman" pitchFamily="18" charset="0"/>
              </a:rPr>
              <a:t>(b) Covering the regions: They deal with the disease condition or a part. </a:t>
            </a:r>
            <a:endParaRPr lang="en-US" sz="2800" dirty="0" smtClean="0">
              <a:latin typeface="Times New Roman" pitchFamily="18" charset="0"/>
              <a:cs typeface="Times New Roman" pitchFamily="18" charset="0"/>
            </a:endParaRPr>
          </a:p>
          <a:p>
            <a:pPr>
              <a:lnSpc>
                <a:spcPct val="80000"/>
              </a:lnSpc>
              <a:buFontTx/>
              <a:buNone/>
            </a:pPr>
            <a:endParaRPr lang="en-US" sz="2800" dirty="0">
              <a:latin typeface="Times New Roman" pitchFamily="18" charset="0"/>
              <a:cs typeface="Times New Roman" pitchFamily="18" charset="0"/>
            </a:endParaRPr>
          </a:p>
          <a:p>
            <a:pPr>
              <a:lnSpc>
                <a:spcPct val="80000"/>
              </a:lnSpc>
              <a:buFontTx/>
              <a:buNone/>
            </a:pPr>
            <a:r>
              <a:rPr lang="en-US" sz="2800" dirty="0">
                <a:latin typeface="Times New Roman" pitchFamily="18" charset="0"/>
                <a:cs typeface="Times New Roman" pitchFamily="18" charset="0"/>
              </a:rPr>
              <a:t>     E.g.          On Special parts-</a:t>
            </a:r>
          </a:p>
          <a:p>
            <a:pPr algn="just">
              <a:lnSpc>
                <a:spcPct val="80000"/>
              </a:lnSpc>
              <a:buFontTx/>
              <a:buNone/>
            </a:pP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Berridge’s</a:t>
            </a:r>
            <a:r>
              <a:rPr lang="en-US" sz="2800" dirty="0">
                <a:latin typeface="Times New Roman" pitchFamily="18" charset="0"/>
                <a:cs typeface="Times New Roman" pitchFamily="18" charset="0"/>
              </a:rPr>
              <a:t> Eyes.</a:t>
            </a:r>
          </a:p>
          <a:p>
            <a:pPr algn="just">
              <a:lnSpc>
                <a:spcPct val="80000"/>
              </a:lnSpc>
              <a:buFontTx/>
              <a:buNone/>
            </a:pPr>
            <a:r>
              <a:rPr lang="en-US" sz="2800" dirty="0">
                <a:latin typeface="Times New Roman" pitchFamily="18" charset="0"/>
                <a:cs typeface="Times New Roman" pitchFamily="18" charset="0"/>
              </a:rPr>
              <a:t>	                      Morgan’s Urinary Organs</a:t>
            </a:r>
          </a:p>
          <a:p>
            <a:pPr algn="just">
              <a:lnSpc>
                <a:spcPct val="80000"/>
              </a:lnSpc>
              <a:buFontTx/>
              <a:buNone/>
            </a:pPr>
            <a:r>
              <a:rPr lang="en-US" sz="2800" dirty="0">
                <a:latin typeface="Times New Roman" pitchFamily="18" charset="0"/>
                <a:cs typeface="Times New Roman" pitchFamily="18" charset="0"/>
              </a:rPr>
              <a:t>                           Minton’s </a:t>
            </a:r>
            <a:r>
              <a:rPr lang="en-US" sz="2800" dirty="0" smtClean="0">
                <a:latin typeface="Times New Roman" pitchFamily="18" charset="0"/>
                <a:cs typeface="Times New Roman" pitchFamily="18" charset="0"/>
              </a:rPr>
              <a:t>Uterus</a:t>
            </a:r>
          </a:p>
          <a:p>
            <a:pPr algn="just">
              <a:lnSpc>
                <a:spcPct val="80000"/>
              </a:lnSpc>
              <a:buFontTx/>
              <a:buNone/>
            </a:pPr>
            <a:endParaRPr lang="en-US" sz="2800" dirty="0">
              <a:latin typeface="Times New Roman" pitchFamily="18" charset="0"/>
              <a:cs typeface="Times New Roman" pitchFamily="18" charset="0"/>
            </a:endParaRPr>
          </a:p>
          <a:p>
            <a:pPr>
              <a:lnSpc>
                <a:spcPct val="80000"/>
              </a:lnSpc>
              <a:buFontTx/>
              <a:buNone/>
            </a:pPr>
            <a:r>
              <a:rPr lang="en-US" sz="2800" dirty="0">
                <a:latin typeface="Times New Roman" pitchFamily="18" charset="0"/>
                <a:cs typeface="Times New Roman" pitchFamily="18" charset="0"/>
              </a:rPr>
              <a:t>	                  On Clinical Conditions –</a:t>
            </a:r>
          </a:p>
          <a:p>
            <a:pPr>
              <a:lnSpc>
                <a:spcPct val="80000"/>
              </a:lnSpc>
              <a:buFontTx/>
              <a:buNone/>
            </a:pPr>
            <a:r>
              <a:rPr lang="en-US" sz="2800" dirty="0">
                <a:latin typeface="Times New Roman" pitchFamily="18" charset="0"/>
                <a:cs typeface="Times New Roman" pitchFamily="18" charset="0"/>
              </a:rPr>
              <a:t>		              Robert’s Rheumatic Medicines</a:t>
            </a:r>
          </a:p>
          <a:p>
            <a:pPr>
              <a:lnSpc>
                <a:spcPct val="80000"/>
              </a:lnSpc>
              <a:buFontTx/>
              <a:buNone/>
            </a:pPr>
            <a:r>
              <a:rPr lang="en-US" sz="2800" dirty="0">
                <a:latin typeface="Times New Roman" pitchFamily="18" charset="0"/>
                <a:cs typeface="Times New Roman" pitchFamily="18" charset="0"/>
              </a:rPr>
              <a:t>		              Bell’s Diarrhea</a:t>
            </a:r>
          </a:p>
          <a:p>
            <a:pPr>
              <a:lnSpc>
                <a:spcPct val="80000"/>
              </a:lnSpc>
              <a:buFontTx/>
              <a:buNone/>
            </a:pPr>
            <a:r>
              <a:rPr lang="en-US" sz="2800" dirty="0">
                <a:latin typeface="Times New Roman" pitchFamily="18" charset="0"/>
                <a:cs typeface="Times New Roman" pitchFamily="18" charset="0"/>
              </a:rPr>
              <a:t>		             Allen’s Repertory of Intermittent Fever.</a:t>
            </a:r>
          </a:p>
          <a:p>
            <a:endParaRPr lang="en-US" sz="2800" dirty="0"/>
          </a:p>
        </p:txBody>
      </p:sp>
    </p:spTree>
    <p:extLst>
      <p:ext uri="{BB962C8B-B14F-4D97-AF65-F5344CB8AC3E}">
        <p14:creationId xmlns:p14="http://schemas.microsoft.com/office/powerpoint/2010/main" val="2124644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0" y="990600"/>
            <a:ext cx="9144000" cy="5867400"/>
          </a:xfrm>
        </p:spPr>
        <p:txBody>
          <a:bodyPr>
            <a:normAutofit/>
          </a:bodyPr>
          <a:lstStyle/>
          <a:p>
            <a:pPr algn="just">
              <a:buNone/>
            </a:pPr>
            <a:r>
              <a:rPr lang="en-US" sz="2800" dirty="0" smtClean="0">
                <a:latin typeface="Times New Roman" pitchFamily="18" charset="0"/>
                <a:cs typeface="Times New Roman" pitchFamily="18" charset="0"/>
              </a:rPr>
              <a:t> </a:t>
            </a:r>
          </a:p>
          <a:p>
            <a:pPr algn="just"/>
            <a:r>
              <a:rPr lang="en-US" sz="2800" dirty="0" smtClean="0">
                <a:latin typeface="Times New Roman" pitchFamily="18" charset="0"/>
                <a:cs typeface="Times New Roman" pitchFamily="18" charset="0"/>
              </a:rPr>
              <a:t>Clinical repertories are those repertories which contain clinical symptoms/conditions and corresponding group of medicines. </a:t>
            </a:r>
          </a:p>
          <a:p>
            <a:pPr marL="0" indent="0" algn="just">
              <a:buNone/>
            </a:pP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These repertories facilitate the selection of a remedy on the basis of pathological similarity, causation, modalities and concomitants. </a:t>
            </a:r>
          </a:p>
          <a:p>
            <a:pPr marL="0" indent="0" algn="just">
              <a:buNone/>
            </a:pPr>
            <a:endParaRPr lang="en-US" sz="2800" dirty="0" smtClean="0">
              <a:latin typeface="Times New Roman" pitchFamily="18" charset="0"/>
              <a:cs typeface="Times New Roman" pitchFamily="18" charset="0"/>
            </a:endParaRPr>
          </a:p>
        </p:txBody>
      </p:sp>
      <p:sp>
        <p:nvSpPr>
          <p:cNvPr id="5123" name="Rectangle 4"/>
          <p:cNvSpPr>
            <a:spLocks noChangeArrowheads="1"/>
          </p:cNvSpPr>
          <p:nvPr/>
        </p:nvSpPr>
        <p:spPr bwMode="auto">
          <a:xfrm>
            <a:off x="381000" y="411163"/>
            <a:ext cx="8382000" cy="590931"/>
          </a:xfrm>
          <a:prstGeom prst="rect">
            <a:avLst/>
          </a:prstGeom>
          <a:noFill/>
          <a:ln w="9525">
            <a:noFill/>
            <a:miter lim="800000"/>
            <a:headEnd/>
            <a:tailEnd/>
          </a:ln>
        </p:spPr>
        <p:txBody>
          <a:bodyPr>
            <a:spAutoFit/>
          </a:bodyPr>
          <a:lstStyle/>
          <a:p>
            <a:pPr algn="ctr">
              <a:lnSpc>
                <a:spcPct val="90000"/>
              </a:lnSpc>
              <a:spcBef>
                <a:spcPct val="20000"/>
              </a:spcBef>
            </a:pPr>
            <a:r>
              <a:rPr lang="en-US" sz="3600" b="1" i="1" u="sng" dirty="0" smtClean="0">
                <a:solidFill>
                  <a:schemeClr val="accent2">
                    <a:lumMod val="75000"/>
                  </a:schemeClr>
                </a:solidFill>
              </a:rPr>
              <a:t>definition of clinical repertories</a:t>
            </a:r>
            <a:endParaRPr lang="en-US" sz="3600" b="1" i="1" u="sng" dirty="0">
              <a:solidFill>
                <a:schemeClr val="accent2">
                  <a:lumMod val="75000"/>
                </a:schemeClr>
              </a:solidFill>
            </a:endParaRPr>
          </a:p>
        </p:txBody>
      </p:sp>
    </p:spTree>
    <p:extLst>
      <p:ext uri="{BB962C8B-B14F-4D97-AF65-F5344CB8AC3E}">
        <p14:creationId xmlns:p14="http://schemas.microsoft.com/office/powerpoint/2010/main" val="3956653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r>
              <a:rPr lang="en-US" sz="2800" dirty="0" smtClean="0">
                <a:latin typeface="Times New Roman" pitchFamily="18" charset="0"/>
                <a:cs typeface="Times New Roman" pitchFamily="18" charset="0"/>
              </a:rPr>
              <a:t>They are not commonly used for the purpose of repertorization.  However, these repertories can be used for repertorization of cases where clinical conditions mask the characteristics of the patient</a:t>
            </a:r>
            <a:r>
              <a:rPr lang="en-US" sz="2800" dirty="0" smtClean="0">
                <a:latin typeface="Times New Roman" pitchFamily="18" charset="0"/>
                <a:cs typeface="Times New Roman" pitchFamily="18" charset="0"/>
              </a:rPr>
              <a:t>.</a:t>
            </a:r>
          </a:p>
          <a:p>
            <a:pPr marL="0" indent="0" algn="just">
              <a:buNone/>
            </a:pP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In such cases the physician finds the prominent common symptoms with a few modalities and concomitants.  These cases need the help of clinical repertories for selecting the simillimum</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4874738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04800"/>
            <a:ext cx="8229600" cy="1143000"/>
          </a:xfrm>
        </p:spPr>
        <p:txBody>
          <a:bodyPr/>
          <a:lstStyle/>
          <a:p>
            <a:pPr eaLnBrk="1" hangingPunct="1"/>
            <a:r>
              <a:rPr lang="en-US" sz="3300" b="1" i="1" u="sng" dirty="0" smtClean="0">
                <a:solidFill>
                  <a:schemeClr val="accent2">
                    <a:lumMod val="75000"/>
                  </a:schemeClr>
                </a:solidFill>
              </a:rPr>
              <a:t>origin of concept of clinical repertories</a:t>
            </a:r>
            <a:endParaRPr lang="en-US" sz="3300" b="1" i="1" u="sng" dirty="0" smtClean="0">
              <a:solidFill>
                <a:schemeClr val="accent2">
                  <a:lumMod val="75000"/>
                </a:schemeClr>
              </a:solidFill>
            </a:endParaRPr>
          </a:p>
        </p:txBody>
      </p:sp>
      <p:sp>
        <p:nvSpPr>
          <p:cNvPr id="6147" name="Rectangle 3"/>
          <p:cNvSpPr>
            <a:spLocks noGrp="1" noChangeArrowheads="1"/>
          </p:cNvSpPr>
          <p:nvPr>
            <p:ph type="body" idx="1"/>
          </p:nvPr>
        </p:nvSpPr>
        <p:spPr/>
        <p:txBody>
          <a:bodyPr/>
          <a:lstStyle/>
          <a:p>
            <a:pPr algn="just" eaLnBrk="1" hangingPunct="1"/>
            <a:r>
              <a:rPr lang="en-US" sz="2600" dirty="0" smtClean="0">
                <a:latin typeface="Times New Roman" pitchFamily="18" charset="0"/>
                <a:cs typeface="Times New Roman" pitchFamily="18" charset="0"/>
              </a:rPr>
              <a:t>In spite of emphasis on individualization and prescription based on characteristic expressions, the emergence of clinical repertories could not be prevented in homoeopathic practice as early as Hahnemann’s time.  </a:t>
            </a:r>
            <a:endParaRPr lang="en-US" sz="2600" dirty="0" smtClean="0">
              <a:latin typeface="Times New Roman" pitchFamily="18" charset="0"/>
              <a:cs typeface="Times New Roman" pitchFamily="18" charset="0"/>
            </a:endParaRPr>
          </a:p>
          <a:p>
            <a:pPr marL="0" indent="0" algn="just" eaLnBrk="1" hangingPunct="1">
              <a:buNone/>
            </a:pPr>
            <a:endParaRPr lang="en-US" sz="2600" dirty="0" smtClean="0">
              <a:latin typeface="Times New Roman" pitchFamily="18" charset="0"/>
              <a:cs typeface="Times New Roman" pitchFamily="18" charset="0"/>
            </a:endParaRPr>
          </a:p>
          <a:p>
            <a:pPr algn="just" eaLnBrk="1" hangingPunct="1"/>
            <a:r>
              <a:rPr lang="en-US" sz="2600" dirty="0" smtClean="0">
                <a:latin typeface="Times New Roman" pitchFamily="18" charset="0"/>
                <a:cs typeface="Times New Roman" pitchFamily="18" charset="0"/>
              </a:rPr>
              <a:t>The grouping of the medicines according to the name of diseases, though discouraged by many stalwarts has given birth to clinical repertories.  </a:t>
            </a:r>
          </a:p>
        </p:txBody>
      </p:sp>
    </p:spTree>
    <p:extLst>
      <p:ext uri="{BB962C8B-B14F-4D97-AF65-F5344CB8AC3E}">
        <p14:creationId xmlns:p14="http://schemas.microsoft.com/office/powerpoint/2010/main" val="10111929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457200" y="980728"/>
            <a:ext cx="8229600" cy="5145435"/>
          </a:xfrm>
        </p:spPr>
        <p:txBody>
          <a:bodyPr>
            <a:normAutofit/>
          </a:bodyPr>
          <a:lstStyle/>
          <a:p>
            <a:pPr algn="just" eaLnBrk="1" hangingPunct="1"/>
            <a:r>
              <a:rPr lang="en-US" sz="2800" dirty="0" smtClean="0">
                <a:latin typeface="Times New Roman" pitchFamily="18" charset="0"/>
                <a:cs typeface="Times New Roman" pitchFamily="18" charset="0"/>
              </a:rPr>
              <a:t>The greatest modern exponent of this practice is the late Dr J. Crompton Burnett, who has brought once more to light the vast therapeutic treasures which had been allowed to lie forgotten in the works of the great masters.  </a:t>
            </a:r>
            <a:endParaRPr lang="en-US" sz="2800" dirty="0" smtClean="0">
              <a:latin typeface="Times New Roman" pitchFamily="18" charset="0"/>
              <a:cs typeface="Times New Roman" pitchFamily="18" charset="0"/>
            </a:endParaRPr>
          </a:p>
          <a:p>
            <a:pPr marL="0" indent="0" algn="just" eaLnBrk="1" hangingPunct="1">
              <a:buNone/>
            </a:pPr>
            <a:endParaRPr lang="en-US" sz="2800" dirty="0" smtClean="0">
              <a:latin typeface="Times New Roman" pitchFamily="18" charset="0"/>
              <a:cs typeface="Times New Roman" pitchFamily="18" charset="0"/>
            </a:endParaRPr>
          </a:p>
          <a:p>
            <a:pPr algn="just" eaLnBrk="1" hangingPunct="1"/>
            <a:r>
              <a:rPr lang="en-US" sz="2800" dirty="0" smtClean="0">
                <a:latin typeface="Times New Roman" pitchFamily="18" charset="0"/>
                <a:cs typeface="Times New Roman" pitchFamily="18" charset="0"/>
              </a:rPr>
              <a:t>The use of </a:t>
            </a:r>
            <a:r>
              <a:rPr lang="en-US" sz="2800" dirty="0" err="1" smtClean="0">
                <a:latin typeface="Times New Roman" pitchFamily="18" charset="0"/>
                <a:cs typeface="Times New Roman" pitchFamily="18" charset="0"/>
              </a:rPr>
              <a:t>nosological</a:t>
            </a:r>
            <a:r>
              <a:rPr lang="en-US" sz="2800" dirty="0" smtClean="0">
                <a:latin typeface="Times New Roman" pitchFamily="18" charset="0"/>
                <a:cs typeface="Times New Roman" pitchFamily="18" charset="0"/>
              </a:rPr>
              <a:t> correspondence is one method </a:t>
            </a:r>
            <a:r>
              <a:rPr lang="en-US" sz="2800" dirty="0" err="1" smtClean="0">
                <a:latin typeface="Times New Roman" pitchFamily="18" charset="0"/>
                <a:cs typeface="Times New Roman" pitchFamily="18" charset="0"/>
              </a:rPr>
              <a:t>bymeans</a:t>
            </a:r>
            <a:r>
              <a:rPr lang="en-US" sz="2800" dirty="0" smtClean="0">
                <a:latin typeface="Times New Roman" pitchFamily="18" charset="0"/>
                <a:cs typeface="Times New Roman" pitchFamily="18" charset="0"/>
              </a:rPr>
              <a:t> of which a similar, if not the most similar, remedy may be discovered.</a:t>
            </a:r>
          </a:p>
          <a:p>
            <a:pPr algn="just" eaLnBrk="1" hangingPunct="1"/>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2357892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4"/>
          <p:cNvSpPr>
            <a:spLocks noGrp="1" noChangeArrowheads="1"/>
          </p:cNvSpPr>
          <p:nvPr>
            <p:ph type="body" idx="1"/>
          </p:nvPr>
        </p:nvSpPr>
        <p:spPr>
          <a:xfrm>
            <a:off x="152400" y="620688"/>
            <a:ext cx="8839200" cy="5124475"/>
          </a:xfrm>
          <a:noFill/>
        </p:spPr>
        <p:txBody>
          <a:bodyPr>
            <a:normAutofit/>
          </a:bodyPr>
          <a:lstStyle/>
          <a:p>
            <a:pPr algn="just">
              <a:lnSpc>
                <a:spcPct val="90000"/>
              </a:lnSpc>
              <a:spcBef>
                <a:spcPct val="0"/>
              </a:spcBef>
            </a:pPr>
            <a:r>
              <a:rPr lang="en-US" sz="2800" dirty="0" smtClean="0">
                <a:latin typeface="Times New Roman" pitchFamily="18" charset="0"/>
                <a:cs typeface="Times New Roman" pitchFamily="18" charset="0"/>
              </a:rPr>
              <a:t>All ways of finding indications are open to practitioners and the clinical avenue is one of them.  </a:t>
            </a:r>
            <a:endParaRPr lang="en-US" sz="2800" dirty="0" smtClean="0">
              <a:latin typeface="Times New Roman" pitchFamily="18" charset="0"/>
              <a:cs typeface="Times New Roman" pitchFamily="18" charset="0"/>
            </a:endParaRPr>
          </a:p>
          <a:p>
            <a:pPr marL="0" indent="0" algn="just">
              <a:lnSpc>
                <a:spcPct val="90000"/>
              </a:lnSpc>
              <a:spcBef>
                <a:spcPct val="0"/>
              </a:spcBef>
              <a:buNone/>
            </a:pPr>
            <a:endParaRPr lang="en-US" sz="2800" dirty="0" smtClean="0">
              <a:latin typeface="Times New Roman" pitchFamily="18" charset="0"/>
              <a:cs typeface="Times New Roman" pitchFamily="18" charset="0"/>
            </a:endParaRPr>
          </a:p>
          <a:p>
            <a:pPr algn="just">
              <a:lnSpc>
                <a:spcPct val="90000"/>
              </a:lnSpc>
              <a:spcBef>
                <a:spcPct val="0"/>
              </a:spcBef>
            </a:pPr>
            <a:r>
              <a:rPr lang="en-US" sz="2800" dirty="0" err="1" smtClean="0">
                <a:latin typeface="Times New Roman" pitchFamily="18" charset="0"/>
                <a:cs typeface="Times New Roman" pitchFamily="18" charset="0"/>
              </a:rPr>
              <a:t>J.H.</a:t>
            </a:r>
            <a:r>
              <a:rPr lang="en-US" sz="2800" dirty="0" smtClean="0">
                <a:latin typeface="Times New Roman" pitchFamily="18" charset="0"/>
                <a:cs typeface="Times New Roman" pitchFamily="18" charset="0"/>
              </a:rPr>
              <a:t> Clarke has described it like this, “Certain diseases come to have certain remedies assigned to them and all the patients who are found to be suffering from any given disease must be dosed with one of the remedies credited to it.” </a:t>
            </a:r>
            <a:endParaRPr lang="en-US" sz="2800" dirty="0" smtClean="0">
              <a:latin typeface="Times New Roman" pitchFamily="18" charset="0"/>
              <a:cs typeface="Times New Roman" pitchFamily="18" charset="0"/>
            </a:endParaRPr>
          </a:p>
          <a:p>
            <a:pPr marL="0" indent="0" algn="just">
              <a:lnSpc>
                <a:spcPct val="90000"/>
              </a:lnSpc>
              <a:spcBef>
                <a:spcPct val="0"/>
              </a:spcBef>
              <a:buNone/>
            </a:pPr>
            <a:endParaRPr lang="en-US" sz="2800" dirty="0" smtClean="0">
              <a:latin typeface="Times New Roman" pitchFamily="18" charset="0"/>
              <a:cs typeface="Times New Roman" pitchFamily="18" charset="0"/>
            </a:endParaRPr>
          </a:p>
          <a:p>
            <a:pPr algn="just">
              <a:lnSpc>
                <a:spcPct val="90000"/>
              </a:lnSpc>
              <a:spcBef>
                <a:spcPct val="0"/>
              </a:spcBef>
            </a:pPr>
            <a:r>
              <a:rPr lang="en-US" sz="2800" dirty="0" smtClean="0">
                <a:latin typeface="Times New Roman" pitchFamily="18" charset="0"/>
                <a:cs typeface="Times New Roman" pitchFamily="18" charset="0"/>
              </a:rPr>
              <a:t>Master Hahnemann was certainly not happy with such kind of practice; he described it as, “Treating the names of the diseases with names of therapeutic actions”.  </a:t>
            </a:r>
          </a:p>
        </p:txBody>
      </p:sp>
    </p:spTree>
    <p:extLst>
      <p:ext uri="{BB962C8B-B14F-4D97-AF65-F5344CB8AC3E}">
        <p14:creationId xmlns:p14="http://schemas.microsoft.com/office/powerpoint/2010/main" val="3194478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381000" y="1052736"/>
            <a:ext cx="8153400" cy="4940077"/>
          </a:xfrm>
        </p:spPr>
        <p:txBody>
          <a:bodyPr>
            <a:normAutofit/>
          </a:bodyPr>
          <a:lstStyle/>
          <a:p>
            <a:pPr algn="just">
              <a:lnSpc>
                <a:spcPct val="90000"/>
              </a:lnSpc>
              <a:spcBef>
                <a:spcPct val="0"/>
              </a:spcBef>
            </a:pPr>
            <a:r>
              <a:rPr lang="en-US" sz="2800" dirty="0" smtClean="0">
                <a:latin typeface="Times New Roman" pitchFamily="18" charset="0"/>
                <a:cs typeface="Times New Roman" pitchFamily="18" charset="0"/>
              </a:rPr>
              <a:t>Such a kind of practice was much </a:t>
            </a:r>
            <a:r>
              <a:rPr lang="en-US" sz="2800" dirty="0" err="1" smtClean="0">
                <a:latin typeface="Times New Roman" pitchFamily="18" charset="0"/>
                <a:cs typeface="Times New Roman" pitchFamily="18" charset="0"/>
              </a:rPr>
              <a:t>favoured</a:t>
            </a:r>
            <a:r>
              <a:rPr lang="en-US" sz="2800" dirty="0" smtClean="0">
                <a:latin typeface="Times New Roman" pitchFamily="18" charset="0"/>
                <a:cs typeface="Times New Roman" pitchFamily="18" charset="0"/>
              </a:rPr>
              <a:t> by Dr J. Crompton Burnett. </a:t>
            </a:r>
            <a:endParaRPr lang="en-US" sz="2800" dirty="0" smtClean="0">
              <a:latin typeface="Times New Roman" pitchFamily="18" charset="0"/>
              <a:cs typeface="Times New Roman" pitchFamily="18" charset="0"/>
            </a:endParaRPr>
          </a:p>
          <a:p>
            <a:pPr marL="0" indent="0" algn="just">
              <a:lnSpc>
                <a:spcPct val="90000"/>
              </a:lnSpc>
              <a:spcBef>
                <a:spcPct val="0"/>
              </a:spcBef>
              <a:buNone/>
            </a:pPr>
            <a:r>
              <a:rPr lang="en-US"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lgn="just">
              <a:lnSpc>
                <a:spcPct val="90000"/>
              </a:lnSpc>
              <a:spcBef>
                <a:spcPct val="0"/>
              </a:spcBef>
            </a:pPr>
            <a:r>
              <a:rPr lang="en-US" sz="2800" dirty="0" smtClean="0">
                <a:latin typeface="Times New Roman" pitchFamily="18" charset="0"/>
                <a:cs typeface="Times New Roman" pitchFamily="18" charset="0"/>
              </a:rPr>
              <a:t>He expresses it as, “The fact is we need any and every way of finding the right remedy; the simple simile, the simple symptomatic </a:t>
            </a:r>
            <a:r>
              <a:rPr lang="en-US" sz="2800" i="1" dirty="0" smtClean="0">
                <a:latin typeface="Times New Roman" pitchFamily="18" charset="0"/>
                <a:cs typeface="Times New Roman" pitchFamily="18" charset="0"/>
              </a:rPr>
              <a:t>similimum</a:t>
            </a:r>
            <a:r>
              <a:rPr lang="en-US" sz="2800" dirty="0" smtClean="0">
                <a:latin typeface="Times New Roman" pitchFamily="18" charset="0"/>
                <a:cs typeface="Times New Roman" pitchFamily="18" charset="0"/>
              </a:rPr>
              <a:t> and the farthest reach of all – the </a:t>
            </a:r>
            <a:r>
              <a:rPr lang="en-US" sz="2800" dirty="0" err="1" smtClean="0">
                <a:latin typeface="Times New Roman" pitchFamily="18" charset="0"/>
                <a:cs typeface="Times New Roman" pitchFamily="18" charset="0"/>
              </a:rPr>
              <a:t>pathologica</a:t>
            </a: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similimum</a:t>
            </a:r>
            <a:r>
              <a:rPr lang="en-US" sz="2800" dirty="0" smtClean="0">
                <a:latin typeface="Times New Roman" pitchFamily="18" charset="0"/>
                <a:cs typeface="Times New Roman" pitchFamily="18" charset="0"/>
              </a:rPr>
              <a:t>, and I maintain that we are still within the lines of Homoeopathy that is an expansive, progressive, science.”</a:t>
            </a:r>
          </a:p>
          <a:p>
            <a:pPr algn="just" eaLnBrk="1" hangingPunct="1">
              <a:lnSpc>
                <a:spcPct val="90000"/>
              </a:lnSpc>
            </a:pP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16435263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765</Words>
  <Application>Microsoft Office PowerPoint</Application>
  <PresentationFormat>On-screen Show (4:3)</PresentationFormat>
  <Paragraphs>78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1_Office Theme</vt:lpstr>
      <vt:lpstr>CLINICAL REPERTORIES</vt:lpstr>
      <vt:lpstr>PowerPoint Presentation</vt:lpstr>
      <vt:lpstr>PowerPoint Presentation</vt:lpstr>
      <vt:lpstr>PowerPoint Presentation</vt:lpstr>
      <vt:lpstr>PowerPoint Presentation</vt:lpstr>
      <vt:lpstr>origin of concept of clinical repertories</vt:lpstr>
      <vt:lpstr>PowerPoint Presentation</vt:lpstr>
      <vt:lpstr>PowerPoint Presentation</vt:lpstr>
      <vt:lpstr>PowerPoint Presentation</vt:lpstr>
      <vt:lpstr>PowerPoint Presentation</vt:lpstr>
      <vt:lpstr>PowerPoint Presentation</vt:lpstr>
      <vt:lpstr>scope and limitation</vt:lpstr>
      <vt:lpstr>scope</vt:lpstr>
      <vt:lpstr>PowerPoint Presentation</vt:lpstr>
      <vt:lpstr>PowerPoint Presentation</vt:lpstr>
      <vt:lpstr>limitation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REPERTORIES</dc:title>
  <dc:creator>me</dc:creator>
  <cp:lastModifiedBy>User</cp:lastModifiedBy>
  <cp:revision>9</cp:revision>
  <dcterms:created xsi:type="dcterms:W3CDTF">2006-08-16T00:00:00Z</dcterms:created>
  <dcterms:modified xsi:type="dcterms:W3CDTF">2019-07-25T16:19:16Z</dcterms:modified>
</cp:coreProperties>
</file>